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20"/>
  </p:notesMasterIdLst>
  <p:sldIdLst>
    <p:sldId id="292" r:id="rId6"/>
    <p:sldId id="1282" r:id="rId7"/>
    <p:sldId id="1290" r:id="rId8"/>
    <p:sldId id="1291" r:id="rId9"/>
    <p:sldId id="1292" r:id="rId10"/>
    <p:sldId id="1293" r:id="rId11"/>
    <p:sldId id="1294" r:id="rId12"/>
    <p:sldId id="1299" r:id="rId13"/>
    <p:sldId id="1300" r:id="rId14"/>
    <p:sldId id="1297" r:id="rId15"/>
    <p:sldId id="1298" r:id="rId16"/>
    <p:sldId id="1296" r:id="rId17"/>
    <p:sldId id="1295" r:id="rId18"/>
    <p:sldId id="125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473445-1B82-4B7E-9248-5B42A4669498}" v="72" dt="2025-04-04T13:04:5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98" d="100"/>
          <a:sy n="98" d="100"/>
        </p:scale>
        <p:origin x="979" y="7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slide" Target="slides/slide14.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4601987-2B7F-EF54-A373-4C5565A7CD21}"/>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6D3FC1D5-2E32-A7D0-A4DC-41E9542F39C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3C5BF007-2D53-48EF-ABF0-2427C0FE5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2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084F2A3-BDF6-7286-2EC7-7A0798CBB758}"/>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5B3E53B-6705-A023-A9EC-0D1C1CA8809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a:extLst>
              <a:ext uri="{FF2B5EF4-FFF2-40B4-BE49-F238E27FC236}">
                <a16:creationId xmlns:a16="http://schemas.microsoft.com/office/drawing/2014/main" id="{EB256107-6F4A-536C-5C52-A2260C15AD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68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05-04-2025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23246" y="-62784"/>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207099" y="4131286"/>
            <a:ext cx="1644951" cy="276999"/>
          </a:xfrm>
          <a:prstGeom prst="rect">
            <a:avLst/>
          </a:prstGeom>
          <a:noFill/>
        </p:spPr>
        <p:txBody>
          <a:bodyPr wrap="square" rtlCol="0" anchor="ctr">
            <a:spAutoFit/>
          </a:bodyPr>
          <a:lstStyle/>
          <a:p>
            <a:r>
              <a:rPr lang="en-US" sz="1200" dirty="0">
                <a:solidFill>
                  <a:srgbClr val="161D23"/>
                </a:solidFill>
              </a:rPr>
              <a:t>Sandeep S K</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218705" y="4681481"/>
            <a:ext cx="2561666" cy="276999"/>
          </a:xfrm>
          <a:prstGeom prst="rect">
            <a:avLst/>
          </a:prstGeom>
          <a:noFill/>
        </p:spPr>
        <p:txBody>
          <a:bodyPr wrap="square" rtlCol="0" anchor="ctr">
            <a:spAutoFit/>
          </a:bodyPr>
          <a:lstStyle/>
          <a:p>
            <a:r>
              <a:rPr lang="en-US" sz="1200" dirty="0">
                <a:solidFill>
                  <a:srgbClr val="161D23"/>
                </a:solidFill>
              </a:rPr>
              <a:t>STU67bb611cced0a1740333340</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8585" y="4625223"/>
            <a:ext cx="3006671" cy="276999"/>
          </a:xfrm>
          <a:prstGeom prst="rect">
            <a:avLst/>
          </a:prstGeom>
          <a:noFill/>
        </p:spPr>
        <p:txBody>
          <a:bodyPr wrap="square" rtlCol="0" anchor="ctr">
            <a:spAutoFit/>
          </a:bodyPr>
          <a:lstStyle/>
          <a:p>
            <a:r>
              <a:rPr lang="en-US" sz="1200" dirty="0">
                <a:solidFill>
                  <a:srgbClr val="161D23"/>
                </a:solidFill>
              </a:rPr>
              <a:t>Jain Institute of </a:t>
            </a:r>
            <a:r>
              <a:rPr lang="en-US" sz="1200" dirty="0" err="1">
                <a:solidFill>
                  <a:srgbClr val="161D23"/>
                </a:solidFill>
              </a:rPr>
              <a:t>Technology,Davangere</a:t>
            </a:r>
            <a:endParaRPr lang="en-US" sz="1200" dirty="0">
              <a:solidFill>
                <a:srgbClr val="161D2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235130" y="1116875"/>
            <a:ext cx="8489769" cy="3610112"/>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94A02E3-84D2-676B-B51E-F3347247B2BC}"/>
              </a:ext>
            </a:extLst>
          </p:cNvPr>
          <p:cNvPicPr>
            <a:picLocks noChangeAspect="1"/>
          </p:cNvPicPr>
          <p:nvPr/>
        </p:nvPicPr>
        <p:blipFill>
          <a:blip r:embed="rId3"/>
          <a:stretch>
            <a:fillRect/>
          </a:stretch>
        </p:blipFill>
        <p:spPr>
          <a:xfrm>
            <a:off x="333888" y="1173481"/>
            <a:ext cx="4176306" cy="2349172"/>
          </a:xfrm>
          <a:prstGeom prst="rect">
            <a:avLst/>
          </a:prstGeom>
        </p:spPr>
      </p:pic>
      <p:pic>
        <p:nvPicPr>
          <p:cNvPr id="7" name="Picture 6">
            <a:extLst>
              <a:ext uri="{FF2B5EF4-FFF2-40B4-BE49-F238E27FC236}">
                <a16:creationId xmlns:a16="http://schemas.microsoft.com/office/drawing/2014/main" id="{79F7066E-1291-6025-9FBB-39C12421E299}"/>
              </a:ext>
            </a:extLst>
          </p:cNvPr>
          <p:cNvPicPr>
            <a:picLocks noChangeAspect="1"/>
          </p:cNvPicPr>
          <p:nvPr/>
        </p:nvPicPr>
        <p:blipFill>
          <a:blip r:embed="rId4"/>
          <a:stretch>
            <a:fillRect/>
          </a:stretch>
        </p:blipFill>
        <p:spPr>
          <a:xfrm>
            <a:off x="4578774" y="1173481"/>
            <a:ext cx="4077545" cy="2293619"/>
          </a:xfrm>
          <a:prstGeom prst="rect">
            <a:avLst/>
          </a:prstGeom>
        </p:spPr>
      </p:pic>
      <p:sp>
        <p:nvSpPr>
          <p:cNvPr id="8" name="TextBox 7">
            <a:extLst>
              <a:ext uri="{FF2B5EF4-FFF2-40B4-BE49-F238E27FC236}">
                <a16:creationId xmlns:a16="http://schemas.microsoft.com/office/drawing/2014/main" id="{058CB67E-F1EB-96EF-0D9E-E0F9C85E1B56}"/>
              </a:ext>
            </a:extLst>
          </p:cNvPr>
          <p:cNvSpPr txBox="1"/>
          <p:nvPr/>
        </p:nvSpPr>
        <p:spPr>
          <a:xfrm>
            <a:off x="657860" y="3662242"/>
            <a:ext cx="3878580" cy="307777"/>
          </a:xfrm>
          <a:prstGeom prst="rect">
            <a:avLst/>
          </a:prstGeom>
          <a:noFill/>
        </p:spPr>
        <p:txBody>
          <a:bodyPr wrap="square" rtlCol="0">
            <a:spAutoFit/>
          </a:bodyPr>
          <a:lstStyle/>
          <a:p>
            <a:r>
              <a:rPr lang="en-US" dirty="0"/>
              <a:t>          Fig. Frontend Code Folder</a:t>
            </a:r>
            <a:endParaRPr lang="en-IN" dirty="0"/>
          </a:p>
        </p:txBody>
      </p:sp>
      <p:sp>
        <p:nvSpPr>
          <p:cNvPr id="9" name="TextBox 8">
            <a:extLst>
              <a:ext uri="{FF2B5EF4-FFF2-40B4-BE49-F238E27FC236}">
                <a16:creationId xmlns:a16="http://schemas.microsoft.com/office/drawing/2014/main" id="{D6C95B5F-0E3D-D86F-26F1-7FA0C3F00B7B}"/>
              </a:ext>
            </a:extLst>
          </p:cNvPr>
          <p:cNvSpPr txBox="1"/>
          <p:nvPr/>
        </p:nvSpPr>
        <p:spPr>
          <a:xfrm>
            <a:off x="4701116" y="3596860"/>
            <a:ext cx="3726180" cy="307777"/>
          </a:xfrm>
          <a:prstGeom prst="rect">
            <a:avLst/>
          </a:prstGeom>
          <a:noFill/>
        </p:spPr>
        <p:txBody>
          <a:bodyPr wrap="square" rtlCol="0">
            <a:spAutoFit/>
          </a:bodyPr>
          <a:lstStyle/>
          <a:p>
            <a:r>
              <a:rPr lang="en-US" dirty="0"/>
              <a:t>               Fig. Backend code Folder</a:t>
            </a:r>
            <a:endParaRPr lang="en-IN" dirty="0"/>
          </a:p>
        </p:txBody>
      </p:sp>
    </p:spTree>
    <p:extLst>
      <p:ext uri="{BB962C8B-B14F-4D97-AF65-F5344CB8AC3E}">
        <p14:creationId xmlns:p14="http://schemas.microsoft.com/office/powerpoint/2010/main" val="67783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3B7F6AB1-00E0-C56D-4BC6-78BBB15ACC7E}"/>
              </a:ext>
            </a:extLst>
          </p:cNvPr>
          <p:cNvSpPr/>
          <p:nvPr/>
        </p:nvSpPr>
        <p:spPr>
          <a:xfrm>
            <a:off x="375138" y="1022237"/>
            <a:ext cx="8331200" cy="3629109"/>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EFF7F49-3A05-85C7-1C3F-6FD26630A8B1}"/>
              </a:ext>
            </a:extLst>
          </p:cNvPr>
          <p:cNvPicPr>
            <a:picLocks noChangeAspect="1"/>
          </p:cNvPicPr>
          <p:nvPr/>
        </p:nvPicPr>
        <p:blipFill>
          <a:blip r:embed="rId3"/>
          <a:stretch>
            <a:fillRect/>
          </a:stretch>
        </p:blipFill>
        <p:spPr>
          <a:xfrm>
            <a:off x="437662" y="1108597"/>
            <a:ext cx="3851448" cy="2046082"/>
          </a:xfrm>
          <a:prstGeom prst="rect">
            <a:avLst/>
          </a:prstGeom>
        </p:spPr>
      </p:pic>
      <p:pic>
        <p:nvPicPr>
          <p:cNvPr id="7" name="Picture 6">
            <a:extLst>
              <a:ext uri="{FF2B5EF4-FFF2-40B4-BE49-F238E27FC236}">
                <a16:creationId xmlns:a16="http://schemas.microsoft.com/office/drawing/2014/main" id="{3D6FAF9B-9E86-CD08-6A83-6DDE23FAB107}"/>
              </a:ext>
            </a:extLst>
          </p:cNvPr>
          <p:cNvPicPr>
            <a:picLocks noChangeAspect="1"/>
          </p:cNvPicPr>
          <p:nvPr/>
        </p:nvPicPr>
        <p:blipFill>
          <a:blip r:embed="rId4"/>
          <a:stretch>
            <a:fillRect/>
          </a:stretch>
        </p:blipFill>
        <p:spPr>
          <a:xfrm>
            <a:off x="4551381" y="1108597"/>
            <a:ext cx="4109633" cy="2183243"/>
          </a:xfrm>
          <a:prstGeom prst="rect">
            <a:avLst/>
          </a:prstGeom>
        </p:spPr>
      </p:pic>
      <p:sp>
        <p:nvSpPr>
          <p:cNvPr id="8" name="TextBox 7">
            <a:extLst>
              <a:ext uri="{FF2B5EF4-FFF2-40B4-BE49-F238E27FC236}">
                <a16:creationId xmlns:a16="http://schemas.microsoft.com/office/drawing/2014/main" id="{8E5049C9-F1E9-083E-DC15-D517E2AC6226}"/>
              </a:ext>
            </a:extLst>
          </p:cNvPr>
          <p:cNvSpPr txBox="1"/>
          <p:nvPr/>
        </p:nvSpPr>
        <p:spPr>
          <a:xfrm>
            <a:off x="574887" y="3441347"/>
            <a:ext cx="3566160" cy="307777"/>
          </a:xfrm>
          <a:prstGeom prst="rect">
            <a:avLst/>
          </a:prstGeom>
          <a:noFill/>
        </p:spPr>
        <p:txBody>
          <a:bodyPr wrap="square" rtlCol="0">
            <a:spAutoFit/>
          </a:bodyPr>
          <a:lstStyle/>
          <a:p>
            <a:r>
              <a:rPr lang="en-US" dirty="0"/>
              <a:t>                    Fig. Home Page</a:t>
            </a:r>
            <a:endParaRPr lang="en-IN" dirty="0"/>
          </a:p>
        </p:txBody>
      </p:sp>
      <p:sp>
        <p:nvSpPr>
          <p:cNvPr id="9" name="TextBox 8">
            <a:extLst>
              <a:ext uri="{FF2B5EF4-FFF2-40B4-BE49-F238E27FC236}">
                <a16:creationId xmlns:a16="http://schemas.microsoft.com/office/drawing/2014/main" id="{BC63C42D-9228-B0D8-68C2-C7102603BA29}"/>
              </a:ext>
            </a:extLst>
          </p:cNvPr>
          <p:cNvSpPr txBox="1"/>
          <p:nvPr/>
        </p:nvSpPr>
        <p:spPr>
          <a:xfrm>
            <a:off x="4724400" y="3441346"/>
            <a:ext cx="3566160" cy="307777"/>
          </a:xfrm>
          <a:prstGeom prst="rect">
            <a:avLst/>
          </a:prstGeom>
          <a:noFill/>
        </p:spPr>
        <p:txBody>
          <a:bodyPr wrap="square" rtlCol="0">
            <a:spAutoFit/>
          </a:bodyPr>
          <a:lstStyle/>
          <a:p>
            <a:r>
              <a:rPr lang="en-US" dirty="0"/>
              <a:t>               Fig. User Login Page</a:t>
            </a:r>
            <a:endParaRPr lang="en-IN" dirty="0"/>
          </a:p>
        </p:txBody>
      </p:sp>
    </p:spTree>
    <p:extLst>
      <p:ext uri="{BB962C8B-B14F-4D97-AF65-F5344CB8AC3E}">
        <p14:creationId xmlns:p14="http://schemas.microsoft.com/office/powerpoint/2010/main" val="4168856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358140" y="1104900"/>
            <a:ext cx="8366760" cy="3622086"/>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290F22A-E4DF-9D0E-76FA-17FA6DE84AB9}"/>
              </a:ext>
            </a:extLst>
          </p:cNvPr>
          <p:cNvPicPr>
            <a:picLocks noChangeAspect="1"/>
          </p:cNvPicPr>
          <p:nvPr/>
        </p:nvPicPr>
        <p:blipFill>
          <a:blip r:embed="rId3"/>
          <a:stretch>
            <a:fillRect/>
          </a:stretch>
        </p:blipFill>
        <p:spPr>
          <a:xfrm>
            <a:off x="419101" y="1173480"/>
            <a:ext cx="3886200" cy="2185987"/>
          </a:xfrm>
          <a:prstGeom prst="rect">
            <a:avLst/>
          </a:prstGeom>
        </p:spPr>
      </p:pic>
      <p:pic>
        <p:nvPicPr>
          <p:cNvPr id="7" name="Picture 6">
            <a:extLst>
              <a:ext uri="{FF2B5EF4-FFF2-40B4-BE49-F238E27FC236}">
                <a16:creationId xmlns:a16="http://schemas.microsoft.com/office/drawing/2014/main" id="{C5E06D4C-ED84-5D59-7172-A61E5A29F7D5}"/>
              </a:ext>
            </a:extLst>
          </p:cNvPr>
          <p:cNvPicPr>
            <a:picLocks noChangeAspect="1"/>
          </p:cNvPicPr>
          <p:nvPr/>
        </p:nvPicPr>
        <p:blipFill>
          <a:blip r:embed="rId4"/>
          <a:stretch>
            <a:fillRect/>
          </a:stretch>
        </p:blipFill>
        <p:spPr>
          <a:xfrm>
            <a:off x="4621107" y="1173480"/>
            <a:ext cx="3886200" cy="2185987"/>
          </a:xfrm>
          <a:prstGeom prst="rect">
            <a:avLst/>
          </a:prstGeom>
        </p:spPr>
      </p:pic>
      <p:sp>
        <p:nvSpPr>
          <p:cNvPr id="8" name="TextBox 7">
            <a:extLst>
              <a:ext uri="{FF2B5EF4-FFF2-40B4-BE49-F238E27FC236}">
                <a16:creationId xmlns:a16="http://schemas.microsoft.com/office/drawing/2014/main" id="{D72A0615-E8E3-B743-4989-49929E7B3F2C}"/>
              </a:ext>
            </a:extLst>
          </p:cNvPr>
          <p:cNvSpPr txBox="1"/>
          <p:nvPr/>
        </p:nvSpPr>
        <p:spPr>
          <a:xfrm>
            <a:off x="445347" y="3577930"/>
            <a:ext cx="3825239" cy="320040"/>
          </a:xfrm>
          <a:prstGeom prst="rect">
            <a:avLst/>
          </a:prstGeom>
          <a:noFill/>
        </p:spPr>
        <p:txBody>
          <a:bodyPr wrap="square" rtlCol="0">
            <a:spAutoFit/>
          </a:bodyPr>
          <a:lstStyle/>
          <a:p>
            <a:r>
              <a:rPr lang="en-US" dirty="0"/>
              <a:t>                   Fig. User Registration</a:t>
            </a:r>
            <a:endParaRPr lang="en-IN" dirty="0"/>
          </a:p>
        </p:txBody>
      </p:sp>
      <p:sp>
        <p:nvSpPr>
          <p:cNvPr id="9" name="TextBox 8">
            <a:extLst>
              <a:ext uri="{FF2B5EF4-FFF2-40B4-BE49-F238E27FC236}">
                <a16:creationId xmlns:a16="http://schemas.microsoft.com/office/drawing/2014/main" id="{880166C5-6028-94ED-F654-DCA49C83E298}"/>
              </a:ext>
            </a:extLst>
          </p:cNvPr>
          <p:cNvSpPr txBox="1"/>
          <p:nvPr/>
        </p:nvSpPr>
        <p:spPr>
          <a:xfrm>
            <a:off x="4807797" y="3566160"/>
            <a:ext cx="3512820" cy="307777"/>
          </a:xfrm>
          <a:prstGeom prst="rect">
            <a:avLst/>
          </a:prstGeom>
          <a:noFill/>
        </p:spPr>
        <p:txBody>
          <a:bodyPr wrap="square" rtlCol="0">
            <a:spAutoFit/>
          </a:bodyPr>
          <a:lstStyle/>
          <a:p>
            <a:r>
              <a:rPr lang="en-US" dirty="0"/>
              <a:t>Fig. Deployment of Backend in Render</a:t>
            </a:r>
            <a:endParaRPr lang="en-IN" dirty="0"/>
          </a:p>
        </p:txBody>
      </p:sp>
    </p:spTree>
    <p:extLst>
      <p:ext uri="{BB962C8B-B14F-4D97-AF65-F5344CB8AC3E}">
        <p14:creationId xmlns:p14="http://schemas.microsoft.com/office/powerpoint/2010/main" val="3104766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2995692"/>
          </a:xfrm>
          <a:prstGeom prst="rect">
            <a:avLst/>
          </a:prstGeom>
          <a:noFill/>
        </p:spPr>
        <p:txBody>
          <a:bodyPr wrap="square" rtlCol="0">
            <a:spAutoFit/>
          </a:bodyPr>
          <a:lstStyle/>
          <a:p>
            <a:pPr algn="just">
              <a:spcAft>
                <a:spcPts val="800"/>
              </a:spcAft>
            </a:pPr>
            <a:r>
              <a:rPr lang="en-US" dirty="0">
                <a:latin typeface="+mn-lt"/>
              </a:rPr>
              <a:t>The Zomato Clone using MERN stack successfully demonstrates a full-stack, real-time food delivery application with features like secure authentication, restaurant and menu management, and instant order updates. By integrating MongoDB Atlas, Express.js, React.js, and Node.js, along with cloud deployment on Render and </a:t>
            </a:r>
            <a:r>
              <a:rPr lang="en-US" dirty="0" err="1">
                <a:latin typeface="+mn-lt"/>
              </a:rPr>
              <a:t>Vercel</a:t>
            </a:r>
            <a:r>
              <a:rPr lang="en-US" dirty="0">
                <a:latin typeface="+mn-lt"/>
              </a:rPr>
              <a:t>, the project ensures scalability, performance, and a smooth user experience.</a:t>
            </a:r>
          </a:p>
          <a:p>
            <a:pPr algn="just">
              <a:spcAft>
                <a:spcPts val="800"/>
              </a:spcAft>
            </a:pPr>
            <a:r>
              <a:rPr lang="en-US" dirty="0">
                <a:latin typeface="+mn-lt"/>
              </a:rPr>
              <a:t>This project not only fulfills the functional requirements of a food delivery system but also provides practical hands-on experience in modern web development, making it a strong foundation for building real-world, scalable applications.</a:t>
            </a: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899093" cy="3161654"/>
            <a:chOff x="922150" y="1325103"/>
            <a:chExt cx="7899093" cy="3161654"/>
          </a:xfrm>
        </p:grpSpPr>
        <p:sp>
          <p:nvSpPr>
            <p:cNvPr id="3" name="Rectangle 2">
              <a:extLst>
                <a:ext uri="{FF2B5EF4-FFF2-40B4-BE49-F238E27FC236}">
                  <a16:creationId xmlns:a16="http://schemas.microsoft.com/office/drawing/2014/main" id="{FDDCC566-B000-7B3E-F778-C19DE993DFF5}"/>
                </a:ext>
              </a:extLst>
            </p:cNvPr>
            <p:cNvSpPr/>
            <p:nvPr/>
          </p:nvSpPr>
          <p:spPr>
            <a:xfrm>
              <a:off x="1619574" y="1519180"/>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694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dirty="0">
                  <a:latin typeface="+mj-lt"/>
                </a:rPr>
                <a:t>A Service for Delivering Food (Zomato Clone) with MERN Technology​ </a:t>
              </a:r>
            </a:p>
            <a:p>
              <a:pPr algn="ctr">
                <a:lnSpc>
                  <a:spcPts val="1996"/>
                </a:lnSpc>
                <a:spcBef>
                  <a:spcPct val="0"/>
                </a:spcBef>
              </a:pPr>
              <a:r>
                <a:rPr lang="en-US" b="1" dirty="0">
                  <a:latin typeface="+mj-lt"/>
                </a:rPr>
                <a:t>  </a:t>
              </a:r>
              <a:endParaRPr lang="en-US"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Food Delivery Platform – A MERN-based Zomato Clone enabling users to browse restaurants, add food items, and place orders.</a:t>
                </a: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Real-Time Updates &amp; Order Management – Ensures instant reflection of restaurant listings, menu changes, and order processing in the system.</a:t>
                </a: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Secure Authentication &amp; User Management – Implements JWT and </a:t>
                </a:r>
                <a:r>
                  <a:rPr lang="en-US" sz="1400" dirty="0" err="1">
                    <a:solidFill>
                      <a:schemeClr val="tx1"/>
                    </a:solidFill>
                    <a:latin typeface="+mj-lt"/>
                    <a:cs typeface="Times New Roman" panose="02020603050405020304" pitchFamily="18" charset="0"/>
                  </a:rPr>
                  <a:t>bcrypt</a:t>
                </a:r>
                <a:r>
                  <a:rPr lang="en-US" sz="1400" dirty="0">
                    <a:solidFill>
                      <a:schemeClr val="tx1"/>
                    </a:solidFill>
                    <a:latin typeface="+mj-lt"/>
                    <a:cs typeface="Times New Roman" panose="02020603050405020304" pitchFamily="18" charset="0"/>
                  </a:rPr>
                  <a:t> for user authentication, ensuring secure login, registration, and admin access</a:t>
                </a: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400" dirty="0">
                    <a:solidFill>
                      <a:schemeClr val="tx1"/>
                    </a:solidFill>
                    <a:latin typeface="+mj-lt"/>
                    <a:cs typeface="Times New Roman" panose="02020603050405020304" pitchFamily="18" charset="0"/>
                  </a:rPr>
                  <a:t>MERN Stack Deployment &amp; Scalability – Uses MongoDB Atlas (database), Express.js &amp; Node.js (backend), React.js (frontend), Render (backend hosting), and </a:t>
                </a:r>
                <a:r>
                  <a:rPr lang="en-US" sz="1400" dirty="0" err="1">
                    <a:solidFill>
                      <a:schemeClr val="tx1"/>
                    </a:solidFill>
                    <a:latin typeface="+mj-lt"/>
                    <a:cs typeface="Times New Roman" panose="02020603050405020304" pitchFamily="18" charset="0"/>
                  </a:rPr>
                  <a:t>Vercel</a:t>
                </a:r>
                <a:r>
                  <a:rPr lang="en-US" sz="1400" dirty="0">
                    <a:solidFill>
                      <a:schemeClr val="tx1"/>
                    </a:solidFill>
                    <a:latin typeface="+mj-lt"/>
                    <a:cs typeface="Times New Roman" panose="02020603050405020304" pitchFamily="18" charset="0"/>
                  </a:rPr>
                  <a:t> (frontend hosting) for a scalable and efficient system</a:t>
                </a: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7" name="TextBox 6">
            <a:extLst>
              <a:ext uri="{FF2B5EF4-FFF2-40B4-BE49-F238E27FC236}">
                <a16:creationId xmlns:a16="http://schemas.microsoft.com/office/drawing/2014/main" id="{E4E83FF4-6973-8FC7-465A-8485C20778E1}"/>
              </a:ext>
            </a:extLst>
          </p:cNvPr>
          <p:cNvSpPr txBox="1"/>
          <p:nvPr/>
        </p:nvSpPr>
        <p:spPr>
          <a:xfrm>
            <a:off x="143933" y="1447800"/>
            <a:ext cx="5220547" cy="2031325"/>
          </a:xfrm>
          <a:prstGeom prst="rect">
            <a:avLst/>
          </a:prstGeom>
          <a:noFill/>
        </p:spPr>
        <p:txBody>
          <a:bodyPr wrap="square" rtlCol="0">
            <a:spAutoFit/>
          </a:bodyPr>
          <a:lstStyle/>
          <a:p>
            <a:pPr algn="just"/>
            <a:r>
              <a:rPr lang="en-US" dirty="0"/>
              <a:t>There is a need for a real-time, secure, and user-friendly food delivery system that allows users to browse restaurants, add food items, and place orders with instant updates. Existing platforms often lack real-time synchronization and secure authentication.</a:t>
            </a:r>
          </a:p>
          <a:p>
            <a:pPr algn="just"/>
            <a:endParaRPr lang="en-US" dirty="0"/>
          </a:p>
          <a:p>
            <a:pPr algn="just"/>
            <a:r>
              <a:rPr lang="en-US" dirty="0"/>
              <a:t>This project solves these issues by building a Zomato Clone using the MERN stack, enabling instant updates, secure user login, and efficient restaurant and order management.</a:t>
            </a:r>
            <a:endParaRPr lang="en-IN" dirty="0"/>
          </a:p>
        </p:txBody>
      </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203279" y="777741"/>
            <a:ext cx="5055021" cy="5098832"/>
          </a:xfrm>
          <a:prstGeom prst="rect">
            <a:avLst/>
          </a:prstGeom>
          <a:noFill/>
        </p:spPr>
        <p:txBody>
          <a:bodyPr wrap="square" rtlCol="0">
            <a:spAutoFit/>
          </a:bodyPr>
          <a:lstStyle/>
          <a:p>
            <a:pPr>
              <a:spcAft>
                <a:spcPts val="800"/>
              </a:spcAft>
            </a:pPr>
            <a:endParaRPr lang="en-US" dirty="0">
              <a:latin typeface="+mn-lt"/>
            </a:endParaRPr>
          </a:p>
          <a:p>
            <a:pPr>
              <a:spcAft>
                <a:spcPts val="800"/>
              </a:spcAft>
            </a:pPr>
            <a:r>
              <a:rPr lang="en-US" dirty="0">
                <a:latin typeface="+mn-lt"/>
              </a:rPr>
              <a:t>The MERN-based Zomato Clone is a real-time, cloud-integrated food delivery system ensuring seamless restaurant management, dynamic menu updates, and efficient order processing.</a:t>
            </a:r>
          </a:p>
          <a:p>
            <a:pPr marL="285750" indent="-285750">
              <a:spcAft>
                <a:spcPts val="800"/>
              </a:spcAft>
              <a:buFont typeface="Wingdings" panose="05000000000000000000" pitchFamily="2" charset="2"/>
              <a:buChar char="q"/>
            </a:pPr>
            <a:r>
              <a:rPr lang="en-US" dirty="0">
                <a:latin typeface="+mn-lt"/>
              </a:rPr>
              <a:t> Secure Authentication – JWT-based security with </a:t>
            </a:r>
            <a:r>
              <a:rPr lang="en-US" dirty="0" err="1">
                <a:latin typeface="+mn-lt"/>
              </a:rPr>
              <a:t>bcrypt</a:t>
            </a:r>
            <a:r>
              <a:rPr lang="en-US" dirty="0">
                <a:latin typeface="+mn-lt"/>
              </a:rPr>
              <a:t> encryption for user and admin access.</a:t>
            </a:r>
          </a:p>
          <a:p>
            <a:pPr marL="285750" indent="-285750">
              <a:spcAft>
                <a:spcPts val="800"/>
              </a:spcAft>
              <a:buFont typeface="Wingdings" panose="05000000000000000000" pitchFamily="2" charset="2"/>
              <a:buChar char="q"/>
            </a:pPr>
            <a:endParaRPr lang="en-US" dirty="0">
              <a:latin typeface="+mn-lt"/>
            </a:endParaRPr>
          </a:p>
          <a:p>
            <a:pPr marL="285750" indent="-285750">
              <a:spcAft>
                <a:spcPts val="800"/>
              </a:spcAft>
              <a:buFont typeface="Wingdings" panose="05000000000000000000" pitchFamily="2" charset="2"/>
              <a:buChar char="q"/>
            </a:pPr>
            <a:r>
              <a:rPr lang="en-US" dirty="0">
                <a:latin typeface="+mn-lt"/>
              </a:rPr>
              <a:t> Real-Time Synchronization – Instant database updates via MongoDB Atlas &amp; RESTful APIs.</a:t>
            </a:r>
          </a:p>
          <a:p>
            <a:pPr>
              <a:spcAft>
                <a:spcPts val="800"/>
              </a:spcAft>
            </a:pPr>
            <a:endParaRPr lang="en-US" dirty="0">
              <a:latin typeface="+mn-lt"/>
            </a:endParaRPr>
          </a:p>
          <a:p>
            <a:pPr marL="285750" indent="-285750">
              <a:spcAft>
                <a:spcPts val="800"/>
              </a:spcAft>
              <a:buFont typeface="Wingdings" panose="05000000000000000000" pitchFamily="2" charset="2"/>
              <a:buChar char="q"/>
            </a:pPr>
            <a:r>
              <a:rPr lang="en-US" dirty="0">
                <a:latin typeface="+mn-lt"/>
              </a:rPr>
              <a:t> Scalable Cloud Deployment – Render (backend) &amp; </a:t>
            </a:r>
            <a:r>
              <a:rPr lang="en-US" dirty="0" err="1">
                <a:latin typeface="+mn-lt"/>
              </a:rPr>
              <a:t>Vercel</a:t>
            </a:r>
            <a:r>
              <a:rPr lang="en-US" dirty="0">
                <a:latin typeface="+mn-lt"/>
              </a:rPr>
              <a:t> (frontend) for high-performance accessibility.</a:t>
            </a:r>
          </a:p>
          <a:p>
            <a:pPr>
              <a:spcAft>
                <a:spcPts val="800"/>
              </a:spcAft>
            </a:pPr>
            <a:endParaRPr lang="en-US" dirty="0">
              <a:latin typeface="+mn-lt"/>
            </a:endParaRPr>
          </a:p>
          <a:p>
            <a:pPr>
              <a:spcAft>
                <a:spcPts val="800"/>
              </a:spcAft>
            </a:pPr>
            <a:endParaRPr lang="en-US" dirty="0">
              <a:latin typeface="+mn-lt"/>
            </a:endParaRPr>
          </a:p>
          <a:p>
            <a:pPr>
              <a:spcAft>
                <a:spcPts val="800"/>
              </a:spcAft>
            </a:pPr>
            <a:endParaRPr lang="en-US" dirty="0">
              <a:latin typeface="+mn-lt"/>
            </a:endParaRPr>
          </a:p>
          <a:p>
            <a:pPr>
              <a:spcAft>
                <a:spcPts val="800"/>
              </a:spcAft>
            </a:pPr>
            <a:endParaRPr lang="en-US" dirty="0">
              <a:latin typeface="+mn-lt"/>
            </a:endParaRPr>
          </a:p>
          <a:p>
            <a:pPr>
              <a:spcAft>
                <a:spcPts val="800"/>
              </a:spcAft>
            </a:pP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26996" y="1134562"/>
            <a:ext cx="8466813" cy="3077766"/>
          </a:xfrm>
          <a:prstGeom prst="rect">
            <a:avLst/>
          </a:prstGeom>
          <a:noFill/>
        </p:spPr>
        <p:txBody>
          <a:bodyPr wrap="square" rtlCol="0">
            <a:spAutoFit/>
          </a:bodyPr>
          <a:lstStyle/>
          <a:p>
            <a:pPr marL="285750" indent="-285750">
              <a:spcAft>
                <a:spcPts val="800"/>
              </a:spcAft>
              <a:buFont typeface="Wingdings" panose="05000000000000000000" pitchFamily="2" charset="2"/>
              <a:buChar char="Ø"/>
            </a:pPr>
            <a:r>
              <a:rPr lang="en-US" dirty="0">
                <a:latin typeface="+mn-lt"/>
              </a:rPr>
              <a:t> Full-Stack Architecture – React.js (frontend), Node.js &amp; Express.js (backend), and MongoDB Atlas (database) for seamless restaurant, menu, and order management.</a:t>
            </a:r>
          </a:p>
          <a:p>
            <a:pPr marL="285750" indent="-285750">
              <a:spcAft>
                <a:spcPts val="800"/>
              </a:spcAft>
              <a:buFont typeface="Wingdings" panose="05000000000000000000" pitchFamily="2" charset="2"/>
              <a:buChar char="Ø"/>
            </a:pPr>
            <a:endParaRPr lang="en-US" dirty="0">
              <a:latin typeface="+mn-lt"/>
            </a:endParaRPr>
          </a:p>
          <a:p>
            <a:pPr marL="285750" indent="-285750">
              <a:spcAft>
                <a:spcPts val="800"/>
              </a:spcAft>
              <a:buFont typeface="Wingdings" panose="05000000000000000000" pitchFamily="2" charset="2"/>
              <a:buChar char="Ø"/>
            </a:pPr>
            <a:r>
              <a:rPr lang="en-US" dirty="0">
                <a:latin typeface="+mn-lt"/>
              </a:rPr>
              <a:t> Real-Time Data Synchronization – Instant restaurant additions, menu updates, and order tracking using RESTful APIs &amp; MongoDB Atlas.</a:t>
            </a:r>
          </a:p>
          <a:p>
            <a:pPr marL="285750" indent="-285750">
              <a:spcAft>
                <a:spcPts val="800"/>
              </a:spcAft>
              <a:buFont typeface="Wingdings" panose="05000000000000000000" pitchFamily="2" charset="2"/>
              <a:buChar char="Ø"/>
            </a:pPr>
            <a:endParaRPr lang="en-US" dirty="0">
              <a:latin typeface="+mn-lt"/>
            </a:endParaRPr>
          </a:p>
          <a:p>
            <a:pPr marL="285750" indent="-285750">
              <a:spcAft>
                <a:spcPts val="800"/>
              </a:spcAft>
              <a:buFont typeface="Wingdings" panose="05000000000000000000" pitchFamily="2" charset="2"/>
              <a:buChar char="Ø"/>
            </a:pPr>
            <a:r>
              <a:rPr lang="en-US" dirty="0">
                <a:latin typeface="+mn-lt"/>
              </a:rPr>
              <a:t> Secure Authentication &amp; User Management – JWT-based authentication with </a:t>
            </a:r>
            <a:r>
              <a:rPr lang="en-US" dirty="0" err="1">
                <a:latin typeface="+mn-lt"/>
              </a:rPr>
              <a:t>bcrypt</a:t>
            </a:r>
            <a:r>
              <a:rPr lang="en-US" dirty="0">
                <a:latin typeface="+mn-lt"/>
              </a:rPr>
              <a:t> encryption for user and admin access control.</a:t>
            </a:r>
          </a:p>
          <a:p>
            <a:pPr marL="285750" indent="-285750">
              <a:spcAft>
                <a:spcPts val="800"/>
              </a:spcAft>
              <a:buFont typeface="Wingdings" panose="05000000000000000000" pitchFamily="2" charset="2"/>
              <a:buChar char="Ø"/>
            </a:pPr>
            <a:endParaRPr lang="en-US" dirty="0">
              <a:latin typeface="+mn-lt"/>
            </a:endParaRPr>
          </a:p>
          <a:p>
            <a:pPr marL="285750" indent="-285750">
              <a:spcAft>
                <a:spcPts val="800"/>
              </a:spcAft>
              <a:buFont typeface="Wingdings" panose="05000000000000000000" pitchFamily="2" charset="2"/>
              <a:buChar char="Ø"/>
            </a:pPr>
            <a:r>
              <a:rPr lang="en-US" dirty="0">
                <a:latin typeface="+mn-lt"/>
              </a:rPr>
              <a:t> Cloud Deployment &amp; Scalability – Backend hosted on Render, frontend deployed on </a:t>
            </a:r>
            <a:r>
              <a:rPr lang="en-US" dirty="0" err="1">
                <a:latin typeface="+mn-lt"/>
              </a:rPr>
              <a:t>Vercel</a:t>
            </a:r>
            <a:r>
              <a:rPr lang="en-US" dirty="0">
                <a:latin typeface="+mn-lt"/>
              </a:rPr>
              <a:t>, ensuring high availability &amp; performance.</a:t>
            </a: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4445003" cy="656590"/>
          </a:xfrm>
          <a:prstGeom prst="rect">
            <a:avLst/>
          </a:prstGeom>
          <a:noFill/>
        </p:spPr>
        <p:txBody>
          <a:bodyPr wrap="square" rtlCol="0">
            <a:spAutoFit/>
          </a:bodyPr>
          <a:lstStyle/>
          <a:p>
            <a:pPr>
              <a:spcAft>
                <a:spcPts val="800"/>
              </a:spcAft>
            </a:pPr>
            <a:r>
              <a:rPr lang="en-US" sz="1600" b="1" dirty="0">
                <a:latin typeface="+mn-lt"/>
              </a:rPr>
              <a:t>Frontend(client-side) :</a:t>
            </a:r>
          </a:p>
          <a:p>
            <a:pPr>
              <a:spcAft>
                <a:spcPts val="800"/>
              </a:spcAft>
            </a:pPr>
            <a:r>
              <a:rPr lang="en-US" dirty="0">
                <a:latin typeface="+mn-lt"/>
              </a:rPr>
              <a:t>	</a:t>
            </a:r>
          </a:p>
        </p:txBody>
      </p:sp>
      <p:graphicFrame>
        <p:nvGraphicFramePr>
          <p:cNvPr id="4" name="Table 3">
            <a:extLst>
              <a:ext uri="{FF2B5EF4-FFF2-40B4-BE49-F238E27FC236}">
                <a16:creationId xmlns:a16="http://schemas.microsoft.com/office/drawing/2014/main" id="{CFEE3169-F5FF-7B92-2ADE-A7F69F9D7ABB}"/>
              </a:ext>
            </a:extLst>
          </p:cNvPr>
          <p:cNvGraphicFramePr>
            <a:graphicFrameLocks noGrp="1"/>
          </p:cNvGraphicFramePr>
          <p:nvPr>
            <p:extLst>
              <p:ext uri="{D42A27DB-BD31-4B8C-83A1-F6EECF244321}">
                <p14:modId xmlns:p14="http://schemas.microsoft.com/office/powerpoint/2010/main" val="746788144"/>
              </p:ext>
            </p:extLst>
          </p:nvPr>
        </p:nvGraphicFramePr>
        <p:xfrm>
          <a:off x="988740" y="1425455"/>
          <a:ext cx="6646128" cy="2068132"/>
        </p:xfrm>
        <a:graphic>
          <a:graphicData uri="http://schemas.openxmlformats.org/drawingml/2006/table">
            <a:tbl>
              <a:tblPr firstRow="1" bandRow="1">
                <a:tableStyleId>{5C22544A-7EE6-4342-B048-85BDC9FD1C3A}</a:tableStyleId>
              </a:tblPr>
              <a:tblGrid>
                <a:gridCol w="2230245">
                  <a:extLst>
                    <a:ext uri="{9D8B030D-6E8A-4147-A177-3AD203B41FA5}">
                      <a16:colId xmlns:a16="http://schemas.microsoft.com/office/drawing/2014/main" val="2722032255"/>
                    </a:ext>
                  </a:extLst>
                </a:gridCol>
                <a:gridCol w="4415883">
                  <a:extLst>
                    <a:ext uri="{9D8B030D-6E8A-4147-A177-3AD203B41FA5}">
                      <a16:colId xmlns:a16="http://schemas.microsoft.com/office/drawing/2014/main" val="1455299468"/>
                    </a:ext>
                  </a:extLst>
                </a:gridCol>
              </a:tblGrid>
              <a:tr h="424033">
                <a:tc>
                  <a:txBody>
                    <a:bodyPr/>
                    <a:lstStyle/>
                    <a:p>
                      <a:pPr algn="ctr"/>
                      <a:r>
                        <a:rPr lang="en-IN" b="0" dirty="0"/>
                        <a:t>React.js </a:t>
                      </a:r>
                    </a:p>
                  </a:txBody>
                  <a:tcPr/>
                </a:tc>
                <a:tc>
                  <a:txBody>
                    <a:bodyPr/>
                    <a:lstStyle/>
                    <a:p>
                      <a:r>
                        <a:rPr lang="en-US" sz="1400" b="0" dirty="0"/>
                        <a:t>Component-based UI for a dynamic and responsive interface</a:t>
                      </a:r>
                      <a:endParaRPr lang="en-IN" sz="1400" b="0" dirty="0"/>
                    </a:p>
                  </a:txBody>
                  <a:tcPr/>
                </a:tc>
                <a:extLst>
                  <a:ext uri="{0D108BD9-81ED-4DB2-BD59-A6C34878D82A}">
                    <a16:rowId xmlns:a16="http://schemas.microsoft.com/office/drawing/2014/main" val="4115260078"/>
                  </a:ext>
                </a:extLst>
              </a:tr>
              <a:tr h="515906">
                <a:tc>
                  <a:txBody>
                    <a:bodyPr/>
                    <a:lstStyle/>
                    <a:p>
                      <a:pPr algn="ctr"/>
                      <a:r>
                        <a:rPr lang="en-IN" dirty="0"/>
                        <a:t>React Router</a:t>
                      </a:r>
                    </a:p>
                  </a:txBody>
                  <a:tcPr/>
                </a:tc>
                <a:tc>
                  <a:txBody>
                    <a:bodyPr/>
                    <a:lstStyle/>
                    <a:p>
                      <a:r>
                        <a:rPr lang="en-US" dirty="0"/>
                        <a:t>Navigation management for seamless routing between pages</a:t>
                      </a:r>
                      <a:endParaRPr lang="en-IN" dirty="0"/>
                    </a:p>
                  </a:txBody>
                  <a:tcPr/>
                </a:tc>
                <a:extLst>
                  <a:ext uri="{0D108BD9-81ED-4DB2-BD59-A6C34878D82A}">
                    <a16:rowId xmlns:a16="http://schemas.microsoft.com/office/drawing/2014/main" val="2548120987"/>
                  </a:ext>
                </a:extLst>
              </a:tr>
              <a:tr h="515906">
                <a:tc>
                  <a:txBody>
                    <a:bodyPr/>
                    <a:lstStyle/>
                    <a:p>
                      <a:pPr algn="ctr"/>
                      <a:r>
                        <a:rPr lang="en-IN" dirty="0"/>
                        <a:t>Tailwind CSS / Bootstrap</a:t>
                      </a:r>
                    </a:p>
                  </a:txBody>
                  <a:tcPr/>
                </a:tc>
                <a:tc>
                  <a:txBody>
                    <a:bodyPr/>
                    <a:lstStyle/>
                    <a:p>
                      <a:r>
                        <a:rPr lang="en-IN" dirty="0"/>
                        <a:t> Styling and responsive design</a:t>
                      </a:r>
                    </a:p>
                  </a:txBody>
                  <a:tcPr/>
                </a:tc>
                <a:extLst>
                  <a:ext uri="{0D108BD9-81ED-4DB2-BD59-A6C34878D82A}">
                    <a16:rowId xmlns:a16="http://schemas.microsoft.com/office/drawing/2014/main" val="2102171385"/>
                  </a:ext>
                </a:extLst>
              </a:tr>
              <a:tr h="515906">
                <a:tc>
                  <a:txBody>
                    <a:bodyPr/>
                    <a:lstStyle/>
                    <a:p>
                      <a:pPr algn="ctr"/>
                      <a:r>
                        <a:rPr lang="en-IN" dirty="0"/>
                        <a:t>Axios / Fetch API</a:t>
                      </a:r>
                    </a:p>
                  </a:txBody>
                  <a:tcPr/>
                </a:tc>
                <a:tc>
                  <a:txBody>
                    <a:bodyPr/>
                    <a:lstStyle/>
                    <a:p>
                      <a:r>
                        <a:rPr lang="en-US" dirty="0"/>
                        <a:t>Handling HTTP requests to the backend</a:t>
                      </a:r>
                      <a:endParaRPr lang="en-IN" dirty="0"/>
                    </a:p>
                  </a:txBody>
                  <a:tcPr/>
                </a:tc>
                <a:extLst>
                  <a:ext uri="{0D108BD9-81ED-4DB2-BD59-A6C34878D82A}">
                    <a16:rowId xmlns:a16="http://schemas.microsoft.com/office/drawing/2014/main" val="3205042728"/>
                  </a:ext>
                </a:extLst>
              </a:tr>
            </a:tbl>
          </a:graphicData>
        </a:graphic>
      </p:graphicFrame>
      <p:sp>
        <p:nvSpPr>
          <p:cNvPr id="8" name="TextBox 7">
            <a:extLst>
              <a:ext uri="{FF2B5EF4-FFF2-40B4-BE49-F238E27FC236}">
                <a16:creationId xmlns:a16="http://schemas.microsoft.com/office/drawing/2014/main" id="{880BBE9D-CE27-DDEA-0EBE-CF66A1290D87}"/>
              </a:ext>
            </a:extLst>
          </p:cNvPr>
          <p:cNvSpPr txBox="1"/>
          <p:nvPr/>
        </p:nvSpPr>
        <p:spPr>
          <a:xfrm>
            <a:off x="527825" y="3612995"/>
            <a:ext cx="7166517" cy="553998"/>
          </a:xfrm>
          <a:prstGeom prst="rect">
            <a:avLst/>
          </a:prstGeom>
          <a:noFill/>
        </p:spPr>
        <p:txBody>
          <a:bodyPr wrap="square" rtlCol="0">
            <a:spAutoFit/>
          </a:bodyPr>
          <a:lstStyle/>
          <a:p>
            <a:r>
              <a:rPr lang="en-US" sz="1600" b="1" dirty="0"/>
              <a:t>Database and storage:</a:t>
            </a:r>
          </a:p>
          <a:p>
            <a:endParaRPr lang="en-IN" dirty="0"/>
          </a:p>
        </p:txBody>
      </p:sp>
      <p:graphicFrame>
        <p:nvGraphicFramePr>
          <p:cNvPr id="9" name="Table 8">
            <a:extLst>
              <a:ext uri="{FF2B5EF4-FFF2-40B4-BE49-F238E27FC236}">
                <a16:creationId xmlns:a16="http://schemas.microsoft.com/office/drawing/2014/main" id="{2284B6A2-15A4-BAAA-CBF7-0269CE35820E}"/>
              </a:ext>
            </a:extLst>
          </p:cNvPr>
          <p:cNvGraphicFramePr>
            <a:graphicFrameLocks noGrp="1"/>
          </p:cNvGraphicFramePr>
          <p:nvPr>
            <p:extLst>
              <p:ext uri="{D42A27DB-BD31-4B8C-83A1-F6EECF244321}">
                <p14:modId xmlns:p14="http://schemas.microsoft.com/office/powerpoint/2010/main" val="2288549783"/>
              </p:ext>
            </p:extLst>
          </p:nvPr>
        </p:nvGraphicFramePr>
        <p:xfrm>
          <a:off x="929268" y="4060279"/>
          <a:ext cx="6705600" cy="523220"/>
        </p:xfrm>
        <a:graphic>
          <a:graphicData uri="http://schemas.openxmlformats.org/drawingml/2006/table">
            <a:tbl>
              <a:tblPr firstRow="1" bandRow="1">
                <a:tableStyleId>{5C22544A-7EE6-4342-B048-85BDC9FD1C3A}</a:tableStyleId>
              </a:tblPr>
              <a:tblGrid>
                <a:gridCol w="1614106">
                  <a:extLst>
                    <a:ext uri="{9D8B030D-6E8A-4147-A177-3AD203B41FA5}">
                      <a16:colId xmlns:a16="http://schemas.microsoft.com/office/drawing/2014/main" val="4211863377"/>
                    </a:ext>
                  </a:extLst>
                </a:gridCol>
                <a:gridCol w="5091494">
                  <a:extLst>
                    <a:ext uri="{9D8B030D-6E8A-4147-A177-3AD203B41FA5}">
                      <a16:colId xmlns:a16="http://schemas.microsoft.com/office/drawing/2014/main" val="523913718"/>
                    </a:ext>
                  </a:extLst>
                </a:gridCol>
              </a:tblGrid>
              <a:tr h="523220">
                <a:tc>
                  <a:txBody>
                    <a:bodyPr/>
                    <a:lstStyle/>
                    <a:p>
                      <a:pPr algn="ctr"/>
                      <a:r>
                        <a:rPr lang="en-IN" b="0" dirty="0"/>
                        <a:t>MongoDB Atlas</a:t>
                      </a:r>
                    </a:p>
                  </a:txBody>
                  <a:tcPr/>
                </a:tc>
                <a:tc>
                  <a:txBody>
                    <a:bodyPr/>
                    <a:lstStyle/>
                    <a:p>
                      <a:r>
                        <a:rPr lang="en-US" b="0" dirty="0"/>
                        <a:t>Cloud-based NoSQL database for storing users, restaurants, menu items, and orders.</a:t>
                      </a:r>
                      <a:endParaRPr lang="en-IN" b="0" dirty="0"/>
                    </a:p>
                  </a:txBody>
                  <a:tcPr/>
                </a:tc>
                <a:extLst>
                  <a:ext uri="{0D108BD9-81ED-4DB2-BD59-A6C34878D82A}">
                    <a16:rowId xmlns:a16="http://schemas.microsoft.com/office/drawing/2014/main" val="1016645778"/>
                  </a:ext>
                </a:extLst>
              </a:tr>
            </a:tbl>
          </a:graphicData>
        </a:graphic>
      </p:graphicFrame>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350D3E5-8DAA-0715-F426-794FDB0BBD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D721BE-B599-9021-C2E3-F540BC91A8F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77D5270D-391F-DA0F-9083-CC50AAB04630}"/>
              </a:ext>
            </a:extLst>
          </p:cNvPr>
          <p:cNvSpPr txBox="1"/>
          <p:nvPr/>
        </p:nvSpPr>
        <p:spPr>
          <a:xfrm>
            <a:off x="406562" y="1083221"/>
            <a:ext cx="4445003" cy="943848"/>
          </a:xfrm>
          <a:prstGeom prst="rect">
            <a:avLst/>
          </a:prstGeom>
          <a:noFill/>
        </p:spPr>
        <p:txBody>
          <a:bodyPr wrap="square" rtlCol="0">
            <a:spAutoFit/>
          </a:bodyPr>
          <a:lstStyle/>
          <a:p>
            <a:pPr>
              <a:spcAft>
                <a:spcPts val="800"/>
              </a:spcAft>
            </a:pPr>
            <a:r>
              <a:rPr lang="en-IN" b="1" dirty="0"/>
              <a:t>Backend (Server-Side) :</a:t>
            </a:r>
          </a:p>
          <a:p>
            <a:pPr>
              <a:spcAft>
                <a:spcPts val="800"/>
              </a:spcAft>
            </a:pPr>
            <a:endParaRPr lang="en-IN" b="1" dirty="0"/>
          </a:p>
          <a:p>
            <a:pPr>
              <a:spcAft>
                <a:spcPts val="800"/>
              </a:spcAft>
            </a:pPr>
            <a:r>
              <a:rPr lang="en-US" dirty="0">
                <a:latin typeface="+mn-lt"/>
              </a:rPr>
              <a:t>	</a:t>
            </a:r>
          </a:p>
        </p:txBody>
      </p:sp>
      <p:graphicFrame>
        <p:nvGraphicFramePr>
          <p:cNvPr id="4" name="Table 3">
            <a:extLst>
              <a:ext uri="{FF2B5EF4-FFF2-40B4-BE49-F238E27FC236}">
                <a16:creationId xmlns:a16="http://schemas.microsoft.com/office/drawing/2014/main" id="{583D83F8-4D77-A9F8-6993-144675100829}"/>
              </a:ext>
            </a:extLst>
          </p:cNvPr>
          <p:cNvGraphicFramePr>
            <a:graphicFrameLocks noGrp="1"/>
          </p:cNvGraphicFramePr>
          <p:nvPr>
            <p:extLst>
              <p:ext uri="{D42A27DB-BD31-4B8C-83A1-F6EECF244321}">
                <p14:modId xmlns:p14="http://schemas.microsoft.com/office/powerpoint/2010/main" val="1267126997"/>
              </p:ext>
            </p:extLst>
          </p:nvPr>
        </p:nvGraphicFramePr>
        <p:xfrm>
          <a:off x="1234068" y="1483887"/>
          <a:ext cx="6096000" cy="1778000"/>
        </p:xfrm>
        <a:graphic>
          <a:graphicData uri="http://schemas.openxmlformats.org/drawingml/2006/table">
            <a:tbl>
              <a:tblPr firstRow="1" bandRow="1">
                <a:tableStyleId>{5C22544A-7EE6-4342-B048-85BDC9FD1C3A}</a:tableStyleId>
              </a:tblPr>
              <a:tblGrid>
                <a:gridCol w="1724722">
                  <a:extLst>
                    <a:ext uri="{9D8B030D-6E8A-4147-A177-3AD203B41FA5}">
                      <a16:colId xmlns:a16="http://schemas.microsoft.com/office/drawing/2014/main" val="3658475597"/>
                    </a:ext>
                  </a:extLst>
                </a:gridCol>
                <a:gridCol w="4371278">
                  <a:extLst>
                    <a:ext uri="{9D8B030D-6E8A-4147-A177-3AD203B41FA5}">
                      <a16:colId xmlns:a16="http://schemas.microsoft.com/office/drawing/2014/main" val="1771626954"/>
                    </a:ext>
                  </a:extLst>
                </a:gridCol>
              </a:tblGrid>
              <a:tr h="370840">
                <a:tc>
                  <a:txBody>
                    <a:bodyPr/>
                    <a:lstStyle/>
                    <a:p>
                      <a:r>
                        <a:rPr lang="en-IN" b="0" dirty="0"/>
                        <a:t>Node.js</a:t>
                      </a:r>
                    </a:p>
                  </a:txBody>
                  <a:tcPr/>
                </a:tc>
                <a:tc>
                  <a:txBody>
                    <a:bodyPr/>
                    <a:lstStyle/>
                    <a:p>
                      <a:r>
                        <a:rPr lang="en-IN" b="0" dirty="0"/>
                        <a:t>JavaScript runtime for handling server-side logic.</a:t>
                      </a:r>
                    </a:p>
                  </a:txBody>
                  <a:tcPr/>
                </a:tc>
                <a:extLst>
                  <a:ext uri="{0D108BD9-81ED-4DB2-BD59-A6C34878D82A}">
                    <a16:rowId xmlns:a16="http://schemas.microsoft.com/office/drawing/2014/main" val="2442547813"/>
                  </a:ext>
                </a:extLst>
              </a:tr>
              <a:tr h="370840">
                <a:tc>
                  <a:txBody>
                    <a:bodyPr/>
                    <a:lstStyle/>
                    <a:p>
                      <a:r>
                        <a:rPr lang="en-IN" dirty="0"/>
                        <a:t>Express.js </a:t>
                      </a:r>
                    </a:p>
                  </a:txBody>
                  <a:tcPr/>
                </a:tc>
                <a:tc>
                  <a:txBody>
                    <a:bodyPr/>
                    <a:lstStyle/>
                    <a:p>
                      <a:r>
                        <a:rPr lang="en-US" dirty="0"/>
                        <a:t>Framework for building RESTful APIs and handling requests.</a:t>
                      </a:r>
                      <a:endParaRPr lang="en-IN" dirty="0"/>
                    </a:p>
                  </a:txBody>
                  <a:tcPr/>
                </a:tc>
                <a:extLst>
                  <a:ext uri="{0D108BD9-81ED-4DB2-BD59-A6C34878D82A}">
                    <a16:rowId xmlns:a16="http://schemas.microsoft.com/office/drawing/2014/main" val="2649716094"/>
                  </a:ext>
                </a:extLst>
              </a:tr>
              <a:tr h="370840">
                <a:tc>
                  <a:txBody>
                    <a:bodyPr/>
                    <a:lstStyle/>
                    <a:p>
                      <a:r>
                        <a:rPr lang="en-IN" dirty="0"/>
                        <a:t>JWT/JSON Web Token</a:t>
                      </a:r>
                    </a:p>
                  </a:txBody>
                  <a:tcPr/>
                </a:tc>
                <a:tc>
                  <a:txBody>
                    <a:bodyPr/>
                    <a:lstStyle/>
                    <a:p>
                      <a:r>
                        <a:rPr lang="en-US" dirty="0"/>
                        <a:t>Secure authentication for users and admins.</a:t>
                      </a:r>
                      <a:endParaRPr lang="en-IN" dirty="0"/>
                    </a:p>
                  </a:txBody>
                  <a:tcPr/>
                </a:tc>
                <a:extLst>
                  <a:ext uri="{0D108BD9-81ED-4DB2-BD59-A6C34878D82A}">
                    <a16:rowId xmlns:a16="http://schemas.microsoft.com/office/drawing/2014/main" val="3495132704"/>
                  </a:ext>
                </a:extLst>
              </a:tr>
              <a:tr h="370840">
                <a:tc>
                  <a:txBody>
                    <a:bodyPr/>
                    <a:lstStyle/>
                    <a:p>
                      <a:r>
                        <a:rPr lang="en-IN" dirty="0"/>
                        <a:t>bcrypt.js </a:t>
                      </a:r>
                    </a:p>
                  </a:txBody>
                  <a:tcPr/>
                </a:tc>
                <a:tc>
                  <a:txBody>
                    <a:bodyPr/>
                    <a:lstStyle/>
                    <a:p>
                      <a:r>
                        <a:rPr lang="en-US" dirty="0"/>
                        <a:t>Password hashing for enhanced security.</a:t>
                      </a:r>
                      <a:endParaRPr lang="en-IN" dirty="0"/>
                    </a:p>
                  </a:txBody>
                  <a:tcPr/>
                </a:tc>
                <a:extLst>
                  <a:ext uri="{0D108BD9-81ED-4DB2-BD59-A6C34878D82A}">
                    <a16:rowId xmlns:a16="http://schemas.microsoft.com/office/drawing/2014/main" val="2374504315"/>
                  </a:ext>
                </a:extLst>
              </a:tr>
            </a:tbl>
          </a:graphicData>
        </a:graphic>
      </p:graphicFrame>
      <p:sp>
        <p:nvSpPr>
          <p:cNvPr id="5" name="TextBox 4">
            <a:extLst>
              <a:ext uri="{FF2B5EF4-FFF2-40B4-BE49-F238E27FC236}">
                <a16:creationId xmlns:a16="http://schemas.microsoft.com/office/drawing/2014/main" id="{9DFA6B25-9F0D-52D3-5F9C-929B84040C7B}"/>
              </a:ext>
            </a:extLst>
          </p:cNvPr>
          <p:cNvSpPr txBox="1"/>
          <p:nvPr/>
        </p:nvSpPr>
        <p:spPr>
          <a:xfrm>
            <a:off x="564995" y="3400943"/>
            <a:ext cx="6765073" cy="738664"/>
          </a:xfrm>
          <a:prstGeom prst="rect">
            <a:avLst/>
          </a:prstGeom>
          <a:noFill/>
        </p:spPr>
        <p:txBody>
          <a:bodyPr wrap="square" rtlCol="0">
            <a:spAutoFit/>
          </a:bodyPr>
          <a:lstStyle/>
          <a:p>
            <a:r>
              <a:rPr lang="en-IN" b="1" dirty="0"/>
              <a:t>Deployment &amp; Hosting:</a:t>
            </a:r>
          </a:p>
          <a:p>
            <a:endParaRPr lang="en-IN" b="1" dirty="0"/>
          </a:p>
          <a:p>
            <a:endParaRPr lang="en-IN" dirty="0"/>
          </a:p>
        </p:txBody>
      </p:sp>
      <p:graphicFrame>
        <p:nvGraphicFramePr>
          <p:cNvPr id="6" name="Table 5">
            <a:extLst>
              <a:ext uri="{FF2B5EF4-FFF2-40B4-BE49-F238E27FC236}">
                <a16:creationId xmlns:a16="http://schemas.microsoft.com/office/drawing/2014/main" id="{52487B0A-D25F-39BA-0C3C-1E7AF75FC158}"/>
              </a:ext>
            </a:extLst>
          </p:cNvPr>
          <p:cNvGraphicFramePr>
            <a:graphicFrameLocks noGrp="1"/>
          </p:cNvGraphicFramePr>
          <p:nvPr>
            <p:extLst>
              <p:ext uri="{D42A27DB-BD31-4B8C-83A1-F6EECF244321}">
                <p14:modId xmlns:p14="http://schemas.microsoft.com/office/powerpoint/2010/main" val="478028920"/>
              </p:ext>
            </p:extLst>
          </p:nvPr>
        </p:nvGraphicFramePr>
        <p:xfrm>
          <a:off x="1234068" y="3718137"/>
          <a:ext cx="6096000" cy="1036320"/>
        </p:xfrm>
        <a:graphic>
          <a:graphicData uri="http://schemas.openxmlformats.org/drawingml/2006/table">
            <a:tbl>
              <a:tblPr firstRow="1" bandRow="1">
                <a:tableStyleId>{5C22544A-7EE6-4342-B048-85BDC9FD1C3A}</a:tableStyleId>
              </a:tblPr>
              <a:tblGrid>
                <a:gridCol w="1739591">
                  <a:extLst>
                    <a:ext uri="{9D8B030D-6E8A-4147-A177-3AD203B41FA5}">
                      <a16:colId xmlns:a16="http://schemas.microsoft.com/office/drawing/2014/main" val="3188185043"/>
                    </a:ext>
                  </a:extLst>
                </a:gridCol>
                <a:gridCol w="4356409">
                  <a:extLst>
                    <a:ext uri="{9D8B030D-6E8A-4147-A177-3AD203B41FA5}">
                      <a16:colId xmlns:a16="http://schemas.microsoft.com/office/drawing/2014/main" val="2202360696"/>
                    </a:ext>
                  </a:extLst>
                </a:gridCol>
              </a:tblGrid>
              <a:tr h="370840">
                <a:tc>
                  <a:txBody>
                    <a:bodyPr/>
                    <a:lstStyle/>
                    <a:p>
                      <a:pPr algn="ctr"/>
                      <a:r>
                        <a:rPr lang="en-US" b="0" dirty="0"/>
                        <a:t>Render</a:t>
                      </a:r>
                      <a:endParaRPr lang="en-IN" b="0" dirty="0"/>
                    </a:p>
                  </a:txBody>
                  <a:tcPr/>
                </a:tc>
                <a:tc>
                  <a:txBody>
                    <a:bodyPr/>
                    <a:lstStyle/>
                    <a:p>
                      <a:r>
                        <a:rPr lang="en-US" b="0" dirty="0"/>
                        <a:t>Cloud platform for deploying the backend (Node.js &amp; Express server).</a:t>
                      </a:r>
                      <a:endParaRPr lang="en-IN" b="0" dirty="0"/>
                    </a:p>
                  </a:txBody>
                  <a:tcPr/>
                </a:tc>
                <a:extLst>
                  <a:ext uri="{0D108BD9-81ED-4DB2-BD59-A6C34878D82A}">
                    <a16:rowId xmlns:a16="http://schemas.microsoft.com/office/drawing/2014/main" val="2482658818"/>
                  </a:ext>
                </a:extLst>
              </a:tr>
              <a:tr h="370840">
                <a:tc>
                  <a:txBody>
                    <a:bodyPr/>
                    <a:lstStyle/>
                    <a:p>
                      <a:pPr algn="ctr"/>
                      <a:r>
                        <a:rPr lang="en-US" dirty="0" err="1"/>
                        <a:t>Vercel</a:t>
                      </a:r>
                      <a:endParaRPr lang="en-IN" dirty="0"/>
                    </a:p>
                  </a:txBody>
                  <a:tcPr/>
                </a:tc>
                <a:tc>
                  <a:txBody>
                    <a:bodyPr/>
                    <a:lstStyle/>
                    <a:p>
                      <a:r>
                        <a:rPr lang="en-US" dirty="0"/>
                        <a:t>Hosting the frontend (React.js) for scalability and performance.</a:t>
                      </a:r>
                      <a:endParaRPr lang="en-IN" dirty="0"/>
                    </a:p>
                  </a:txBody>
                  <a:tcPr/>
                </a:tc>
                <a:extLst>
                  <a:ext uri="{0D108BD9-81ED-4DB2-BD59-A6C34878D82A}">
                    <a16:rowId xmlns:a16="http://schemas.microsoft.com/office/drawing/2014/main" val="1823107112"/>
                  </a:ext>
                </a:extLst>
              </a:tr>
            </a:tbl>
          </a:graphicData>
        </a:graphic>
      </p:graphicFrame>
    </p:spTree>
    <p:extLst>
      <p:ext uri="{BB962C8B-B14F-4D97-AF65-F5344CB8AC3E}">
        <p14:creationId xmlns:p14="http://schemas.microsoft.com/office/powerpoint/2010/main" val="196913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B83FCF9-4044-5A62-EA17-EE821B7CCD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930FC-9671-54B5-816C-AF69EDA4C29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7" name="TextBox 6">
            <a:extLst>
              <a:ext uri="{FF2B5EF4-FFF2-40B4-BE49-F238E27FC236}">
                <a16:creationId xmlns:a16="http://schemas.microsoft.com/office/drawing/2014/main" id="{B81B16AB-BDBF-11A8-A690-84489B524DA8}"/>
              </a:ext>
            </a:extLst>
          </p:cNvPr>
          <p:cNvSpPr txBox="1"/>
          <p:nvPr/>
        </p:nvSpPr>
        <p:spPr>
          <a:xfrm>
            <a:off x="446049" y="1278673"/>
            <a:ext cx="8177561" cy="523220"/>
          </a:xfrm>
          <a:prstGeom prst="rect">
            <a:avLst/>
          </a:prstGeom>
          <a:noFill/>
        </p:spPr>
        <p:txBody>
          <a:bodyPr wrap="square" rtlCol="0">
            <a:spAutoFit/>
          </a:bodyPr>
          <a:lstStyle/>
          <a:p>
            <a:r>
              <a:rPr lang="en-IN" b="1" dirty="0"/>
              <a:t>Additional Tools &amp; Technologies:</a:t>
            </a:r>
          </a:p>
          <a:p>
            <a:endParaRPr lang="en-IN" b="1" dirty="0"/>
          </a:p>
        </p:txBody>
      </p:sp>
      <p:graphicFrame>
        <p:nvGraphicFramePr>
          <p:cNvPr id="8" name="Table 7">
            <a:extLst>
              <a:ext uri="{FF2B5EF4-FFF2-40B4-BE49-F238E27FC236}">
                <a16:creationId xmlns:a16="http://schemas.microsoft.com/office/drawing/2014/main" id="{F5889072-2AC4-B7E5-38A3-057A9E500D4B}"/>
              </a:ext>
            </a:extLst>
          </p:cNvPr>
          <p:cNvGraphicFramePr>
            <a:graphicFrameLocks noGrp="1"/>
          </p:cNvGraphicFramePr>
          <p:nvPr>
            <p:extLst>
              <p:ext uri="{D42A27DB-BD31-4B8C-83A1-F6EECF244321}">
                <p14:modId xmlns:p14="http://schemas.microsoft.com/office/powerpoint/2010/main" val="3447810033"/>
              </p:ext>
            </p:extLst>
          </p:nvPr>
        </p:nvGraphicFramePr>
        <p:xfrm>
          <a:off x="1286107" y="1796203"/>
          <a:ext cx="6096000" cy="1259840"/>
        </p:xfrm>
        <a:graphic>
          <a:graphicData uri="http://schemas.openxmlformats.org/drawingml/2006/table">
            <a:tbl>
              <a:tblPr firstRow="1" bandRow="1">
                <a:tableStyleId>{5C22544A-7EE6-4342-B048-85BDC9FD1C3A}</a:tableStyleId>
              </a:tblPr>
              <a:tblGrid>
                <a:gridCol w="1947747">
                  <a:extLst>
                    <a:ext uri="{9D8B030D-6E8A-4147-A177-3AD203B41FA5}">
                      <a16:colId xmlns:a16="http://schemas.microsoft.com/office/drawing/2014/main" val="4165156055"/>
                    </a:ext>
                  </a:extLst>
                </a:gridCol>
                <a:gridCol w="4148253">
                  <a:extLst>
                    <a:ext uri="{9D8B030D-6E8A-4147-A177-3AD203B41FA5}">
                      <a16:colId xmlns:a16="http://schemas.microsoft.com/office/drawing/2014/main" val="949199733"/>
                    </a:ext>
                  </a:extLst>
                </a:gridCol>
              </a:tblGrid>
              <a:tr h="370840">
                <a:tc>
                  <a:txBody>
                    <a:bodyPr/>
                    <a:lstStyle/>
                    <a:p>
                      <a:pPr algn="ctr"/>
                      <a:r>
                        <a:rPr lang="en-IN" b="0" dirty="0"/>
                        <a:t>Postman</a:t>
                      </a:r>
                    </a:p>
                  </a:txBody>
                  <a:tcPr/>
                </a:tc>
                <a:tc>
                  <a:txBody>
                    <a:bodyPr/>
                    <a:lstStyle/>
                    <a:p>
                      <a:r>
                        <a:rPr lang="en-IN" b="0" dirty="0"/>
                        <a:t>API testing for backend endpoints.</a:t>
                      </a:r>
                    </a:p>
                  </a:txBody>
                  <a:tcPr/>
                </a:tc>
                <a:extLst>
                  <a:ext uri="{0D108BD9-81ED-4DB2-BD59-A6C34878D82A}">
                    <a16:rowId xmlns:a16="http://schemas.microsoft.com/office/drawing/2014/main" val="1135600092"/>
                  </a:ext>
                </a:extLst>
              </a:tr>
              <a:tr h="370840">
                <a:tc>
                  <a:txBody>
                    <a:bodyPr/>
                    <a:lstStyle/>
                    <a:p>
                      <a:pPr algn="ctr"/>
                      <a:r>
                        <a:rPr lang="en-IN" dirty="0"/>
                        <a:t>Git &amp; GitHub </a:t>
                      </a:r>
                    </a:p>
                  </a:txBody>
                  <a:tcPr/>
                </a:tc>
                <a:tc>
                  <a:txBody>
                    <a:bodyPr/>
                    <a:lstStyle/>
                    <a:p>
                      <a:r>
                        <a:rPr lang="en-US" dirty="0"/>
                        <a:t>Version control and collaborative development.</a:t>
                      </a:r>
                      <a:endParaRPr lang="en-IN" dirty="0"/>
                    </a:p>
                  </a:txBody>
                  <a:tcPr/>
                </a:tc>
                <a:extLst>
                  <a:ext uri="{0D108BD9-81ED-4DB2-BD59-A6C34878D82A}">
                    <a16:rowId xmlns:a16="http://schemas.microsoft.com/office/drawing/2014/main" val="1998133470"/>
                  </a:ext>
                </a:extLst>
              </a:tr>
              <a:tr h="370840">
                <a:tc>
                  <a:txBody>
                    <a:bodyPr/>
                    <a:lstStyle/>
                    <a:p>
                      <a:pPr algn="ctr"/>
                      <a:r>
                        <a:rPr lang="en-IN" dirty="0" err="1"/>
                        <a:t>Dotenv</a:t>
                      </a:r>
                      <a:r>
                        <a:rPr lang="en-IN" dirty="0"/>
                        <a:t> </a:t>
                      </a:r>
                    </a:p>
                  </a:txBody>
                  <a:tcPr/>
                </a:tc>
                <a:tc>
                  <a:txBody>
                    <a:bodyPr/>
                    <a:lstStyle/>
                    <a:p>
                      <a:r>
                        <a:rPr lang="en-US" dirty="0"/>
                        <a:t> Environment variable management for secure API keys and database credentials.</a:t>
                      </a:r>
                      <a:endParaRPr lang="en-IN" dirty="0"/>
                    </a:p>
                  </a:txBody>
                  <a:tcPr/>
                </a:tc>
                <a:extLst>
                  <a:ext uri="{0D108BD9-81ED-4DB2-BD59-A6C34878D82A}">
                    <a16:rowId xmlns:a16="http://schemas.microsoft.com/office/drawing/2014/main" val="1325070994"/>
                  </a:ext>
                </a:extLst>
              </a:tr>
            </a:tbl>
          </a:graphicData>
        </a:graphic>
      </p:graphicFrame>
    </p:spTree>
    <p:extLst>
      <p:ext uri="{BB962C8B-B14F-4D97-AF65-F5344CB8AC3E}">
        <p14:creationId xmlns:p14="http://schemas.microsoft.com/office/powerpoint/2010/main" val="4593825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2940</TotalTime>
  <Words>780</Words>
  <Application>Microsoft Office PowerPoint</Application>
  <PresentationFormat>On-screen Show (16:9)</PresentationFormat>
  <Paragraphs>97</Paragraphs>
  <Slides>14</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Times New Roman</vt:lpstr>
      <vt:lpstr>Wingdings</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Sandeep S K</cp:lastModifiedBy>
  <cp:revision>59</cp:revision>
  <dcterms:modified xsi:type="dcterms:W3CDTF">2025-04-05T17:45:41Z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